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4"/>
  </p:sldMasterIdLst>
  <p:notesMasterIdLst>
    <p:notesMasterId r:id="rId38"/>
  </p:notesMasterIdLst>
  <p:handoutMasterIdLst>
    <p:handoutMasterId r:id="rId39"/>
  </p:handoutMasterIdLst>
  <p:sldIdLst>
    <p:sldId id="1617" r:id="rId5"/>
    <p:sldId id="1605" r:id="rId6"/>
    <p:sldId id="1560" r:id="rId7"/>
    <p:sldId id="1585" r:id="rId8"/>
    <p:sldId id="1629" r:id="rId9"/>
    <p:sldId id="393" r:id="rId10"/>
    <p:sldId id="394" r:id="rId11"/>
    <p:sldId id="387" r:id="rId12"/>
    <p:sldId id="395" r:id="rId13"/>
    <p:sldId id="396" r:id="rId14"/>
    <p:sldId id="1628" r:id="rId15"/>
    <p:sldId id="1618" r:id="rId16"/>
    <p:sldId id="1619" r:id="rId17"/>
    <p:sldId id="1620" r:id="rId18"/>
    <p:sldId id="1621" r:id="rId19"/>
    <p:sldId id="1630" r:id="rId20"/>
    <p:sldId id="1614" r:id="rId21"/>
    <p:sldId id="1625" r:id="rId22"/>
    <p:sldId id="1622" r:id="rId23"/>
    <p:sldId id="1623" r:id="rId24"/>
    <p:sldId id="1611" r:id="rId25"/>
    <p:sldId id="1632" r:id="rId26"/>
    <p:sldId id="1631" r:id="rId27"/>
    <p:sldId id="1626" r:id="rId28"/>
    <p:sldId id="1627" r:id="rId29"/>
    <p:sldId id="1633" r:id="rId30"/>
    <p:sldId id="1624" r:id="rId31"/>
    <p:sldId id="1612" r:id="rId32"/>
    <p:sldId id="1596" r:id="rId33"/>
    <p:sldId id="1595" r:id="rId34"/>
    <p:sldId id="1603" r:id="rId35"/>
    <p:sldId id="1604" r:id="rId36"/>
    <p:sldId id="1541" r:id="rId37"/>
  </p:sldIdLst>
  <p:sldSz cx="12192000" cy="6858000"/>
  <p:notesSz cx="6858000" cy="9144000"/>
  <p:defaultTextStyle>
    <a:defPPr>
      <a:defRPr lang="en-US"/>
    </a:defPPr>
    <a:lvl1pPr marL="0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5" orient="horz" pos="1104" userDrawn="1">
          <p15:clr>
            <a:srgbClr val="A4A3A4"/>
          </p15:clr>
        </p15:guide>
        <p15:guide id="6" pos="5136" userDrawn="1">
          <p15:clr>
            <a:srgbClr val="A4A3A4"/>
          </p15:clr>
        </p15:guide>
        <p15:guide id="7" orient="horz" pos="2472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5928" userDrawn="1">
          <p15:clr>
            <a:srgbClr val="A4A3A4"/>
          </p15:clr>
        </p15:guide>
        <p15:guide id="10" orient="horz" pos="3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F7D"/>
    <a:srgbClr val="8D8D97"/>
    <a:srgbClr val="0563C1"/>
    <a:srgbClr val="154072"/>
    <a:srgbClr val="EE2622"/>
    <a:srgbClr val="0067B9"/>
    <a:srgbClr val="EF2522"/>
    <a:srgbClr val="0267B9"/>
    <a:srgbClr val="3F65AF"/>
    <a:srgbClr val="EF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8" autoAdjust="0"/>
    <p:restoredTop sz="93655" autoAdjust="0"/>
  </p:normalViewPr>
  <p:slideViewPr>
    <p:cSldViewPr snapToObjects="1">
      <p:cViewPr varScale="1">
        <p:scale>
          <a:sx n="84" d="100"/>
          <a:sy n="84" d="100"/>
        </p:scale>
        <p:origin x="978" y="84"/>
      </p:cViewPr>
      <p:guideLst>
        <p:guide orient="horz" pos="3288"/>
        <p:guide orient="horz" pos="576"/>
        <p:guide orient="horz" pos="1104"/>
        <p:guide pos="5136"/>
        <p:guide orient="horz" pos="2472"/>
        <p:guide orient="horz" pos="3744"/>
        <p:guide pos="5928"/>
        <p:guide orient="horz"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7" d="100"/>
          <a:sy n="77" d="100"/>
        </p:scale>
        <p:origin x="31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39D752-3C47-2144-BD1C-AE2A2FEEAC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BCF23-2D1C-A244-A8EE-0E461ED6E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F0D54-3194-244E-AE24-F97D5CCD0B1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00396-62FE-0C4C-95A8-3744AC195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A6F8B-4C9B-9347-8EEB-70AE0BAD7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438F4-C20F-4D44-962D-B84FB087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1pPr>
    <a:lvl2pPr marL="383971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2pPr>
    <a:lvl3pPr marL="767942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3pPr>
    <a:lvl4pPr marL="1151913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4pPr>
    <a:lvl5pPr marL="1535885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5pPr>
    <a:lvl6pPr marL="1919856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YY3uMkFwU&amp;t=2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8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5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2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71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8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72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7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05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1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8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4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hlinkClick r:id="rId3"/>
              </a:rPr>
              <a:t>https://www.youtube.com/watch?v=RsYY3uMkFwU&amp;t=2s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6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6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95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60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47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1-2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4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16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96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1-2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0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54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Insert product mix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6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0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9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Update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60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Update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10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5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8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3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6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5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6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6" indent="0" algn="ctr">
              <a:buNone/>
              <a:defRPr sz="1500"/>
            </a:lvl2pPr>
            <a:lvl3pPr marL="685811" indent="0" algn="ctr">
              <a:buNone/>
              <a:defRPr sz="1350"/>
            </a:lvl3pPr>
            <a:lvl4pPr marL="1028717" indent="0" algn="ctr">
              <a:buNone/>
              <a:defRPr sz="1200"/>
            </a:lvl4pPr>
            <a:lvl5pPr marL="1371623" indent="0" algn="ctr">
              <a:buNone/>
              <a:defRPr sz="1200"/>
            </a:lvl5pPr>
            <a:lvl6pPr marL="1714528" indent="0" algn="ctr">
              <a:buNone/>
              <a:defRPr sz="1200"/>
            </a:lvl6pPr>
            <a:lvl7pPr marL="2057434" indent="0" algn="ctr">
              <a:buNone/>
              <a:defRPr sz="1200"/>
            </a:lvl7pPr>
            <a:lvl8pPr marL="2400340" indent="0" algn="ctr">
              <a:buNone/>
              <a:defRPr sz="1200"/>
            </a:lvl8pPr>
            <a:lvl9pPr marL="274324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CA442-98F9-0F4A-B85A-A1C6544C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6A64C-F9A0-0E46-B1CC-A2E8B0D32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54028" y="1110851"/>
            <a:ext cx="12576275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03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AA961-38C5-364F-A350-8B76F408A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796499" y="1068651"/>
            <a:ext cx="18104724" cy="50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E9E02-F893-FE49-8EA3-ECC359C7F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98D3C-B75F-4F44-B785-B708EBDA59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54028" y="1110851"/>
            <a:ext cx="12576275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78205-15F7-8A46-AE12-F85B94D4C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CCA71-C5D6-4A44-8657-9DE3D9B6E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F0AF4-ED7D-B340-BFE6-DFB477503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54028" y="1110851"/>
            <a:ext cx="12576275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8" indent="0">
              <a:buNone/>
              <a:defRPr sz="1200" b="1"/>
            </a:lvl6pPr>
            <a:lvl7pPr marL="2057434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8" indent="0">
              <a:buNone/>
              <a:defRPr sz="1200" b="1"/>
            </a:lvl6pPr>
            <a:lvl7pPr marL="2057434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B40E5D-CA84-B941-8F51-5ADBA28EE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C461A-8940-1C48-8B50-54433671DC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54028" y="1110851"/>
            <a:ext cx="12576275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E94BD-AE60-A741-A472-810610DA1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2CBE8-7285-0E43-9FD0-59373D3F1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54028" y="1110851"/>
            <a:ext cx="12576275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C90F7-91C7-A44A-8971-107F1443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1" indent="0">
              <a:buNone/>
              <a:defRPr sz="900"/>
            </a:lvl3pPr>
            <a:lvl4pPr marL="1028717" indent="0">
              <a:buNone/>
              <a:defRPr sz="750"/>
            </a:lvl4pPr>
            <a:lvl5pPr marL="1371623" indent="0">
              <a:buNone/>
              <a:defRPr sz="750"/>
            </a:lvl5pPr>
            <a:lvl6pPr marL="1714528" indent="0">
              <a:buNone/>
              <a:defRPr sz="750"/>
            </a:lvl6pPr>
            <a:lvl7pPr marL="2057434" indent="0">
              <a:buNone/>
              <a:defRPr sz="750"/>
            </a:lvl7pPr>
            <a:lvl8pPr marL="2400340" indent="0">
              <a:buNone/>
              <a:defRPr sz="750"/>
            </a:lvl8pPr>
            <a:lvl9pPr marL="274324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8BF1B-8171-754C-92F9-7F8718F4D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6" indent="0">
              <a:buNone/>
              <a:defRPr sz="2100"/>
            </a:lvl2pPr>
            <a:lvl3pPr marL="685811" indent="0">
              <a:buNone/>
              <a:defRPr sz="1800"/>
            </a:lvl3pPr>
            <a:lvl4pPr marL="1028717" indent="0">
              <a:buNone/>
              <a:defRPr sz="1500"/>
            </a:lvl4pPr>
            <a:lvl5pPr marL="1371623" indent="0">
              <a:buNone/>
              <a:defRPr sz="1500"/>
            </a:lvl5pPr>
            <a:lvl6pPr marL="1714528" indent="0">
              <a:buNone/>
              <a:defRPr sz="1500"/>
            </a:lvl6pPr>
            <a:lvl7pPr marL="2057434" indent="0">
              <a:buNone/>
              <a:defRPr sz="1500"/>
            </a:lvl7pPr>
            <a:lvl8pPr marL="2400340" indent="0">
              <a:buNone/>
              <a:defRPr sz="1500"/>
            </a:lvl8pPr>
            <a:lvl9pPr marL="2743245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1" indent="0">
              <a:buNone/>
              <a:defRPr sz="900"/>
            </a:lvl3pPr>
            <a:lvl4pPr marL="1028717" indent="0">
              <a:buNone/>
              <a:defRPr sz="750"/>
            </a:lvl4pPr>
            <a:lvl5pPr marL="1371623" indent="0">
              <a:buNone/>
              <a:defRPr sz="750"/>
            </a:lvl5pPr>
            <a:lvl6pPr marL="1714528" indent="0">
              <a:buNone/>
              <a:defRPr sz="750"/>
            </a:lvl6pPr>
            <a:lvl7pPr marL="2057434" indent="0">
              <a:buNone/>
              <a:defRPr sz="750"/>
            </a:lvl7pPr>
            <a:lvl8pPr marL="2400340" indent="0">
              <a:buNone/>
              <a:defRPr sz="750"/>
            </a:lvl8pPr>
            <a:lvl9pPr marL="274324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149-3020-D54B-9D8C-676EB6489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5" y="248201"/>
            <a:ext cx="1235051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11"/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1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8A8C0-29F5-E644-B83F-09827F95C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461" y="6356351"/>
            <a:ext cx="274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10BD-604E-CB45-A16C-C1B50035A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3" indent="-171453" algn="l" defTabSz="6858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youtube.com/watch?v=Z2Ypp6AMlZ0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2Ypp6AMlZ0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www.youtube.com/watch?v=f3OxkORlb9I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3OxkORlb9I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4.xml"/><Relationship Id="rId7" Type="http://schemas.openxmlformats.org/officeDocument/2006/relationships/hyperlink" Target="https://www.youtube.com/watch?v=GJYopyUO8Jo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JYopyUO8Jo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youtube.com/watch?v=K74OgK6aeAM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74OgK6aeAM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6.xml"/><Relationship Id="rId7" Type="http://schemas.openxmlformats.org/officeDocument/2006/relationships/hyperlink" Target="https://www.youtube.com/watch?v=SqyzkaqBmfM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qyzkaqBmfM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sYY3uMkFwU?start=2&amp;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20.xml"/><Relationship Id="rId7" Type="http://schemas.openxmlformats.org/officeDocument/2006/relationships/hyperlink" Target="https://www.youtube.com/watch?v=Fq3pby76NCU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q3pby76NCU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9.png"/><Relationship Id="rId10" Type="http://schemas.openxmlformats.org/officeDocument/2006/relationships/image" Target="../media/image40.jpeg"/><Relationship Id="rId4" Type="http://schemas.openxmlformats.org/officeDocument/2006/relationships/image" Target="../media/image8.png"/><Relationship Id="rId9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6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teappsupport@trails-end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6.tiff"/><Relationship Id="rId10" Type="http://schemas.openxmlformats.org/officeDocument/2006/relationships/hyperlink" Target="mailto:Jake.Kinnamon@trails-end.com" TargetMode="External"/><Relationship Id="rId4" Type="http://schemas.openxmlformats.org/officeDocument/2006/relationships/hyperlink" Target="mailto:Jared.White@scouting.org" TargetMode="External"/><Relationship Id="rId9" Type="http://schemas.openxmlformats.org/officeDocument/2006/relationships/hyperlink" Target="mailto:support@trails-end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261"/>
          <p:cNvSpPr/>
          <p:nvPr/>
        </p:nvSpPr>
        <p:spPr>
          <a:xfrm rot="16200000">
            <a:off x="-262150" y="3699120"/>
            <a:ext cx="4115872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endParaRPr lang="en-US" sz="1800" b="1" kern="0" dirty="0">
              <a:latin typeface="Helvetica Neue Condensed Black" charset="0"/>
              <a:ea typeface="Helvetica Neue Condensed Black" charset="0"/>
              <a:cs typeface="Helvetica Neue Condensed Black" charset="0"/>
              <a:sym typeface="BebasNeue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A4699F-BD01-F449-8611-F8BFFF0C3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240"/>
            <a:ext cx="1778084" cy="838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666906-E47F-4752-806D-B4094CDE97B4}"/>
              </a:ext>
            </a:extLst>
          </p:cNvPr>
          <p:cNvSpPr/>
          <p:nvPr/>
        </p:nvSpPr>
        <p:spPr>
          <a:xfrm>
            <a:off x="4343400" y="4208611"/>
            <a:ext cx="6096000" cy="189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26">
              <a:lnSpc>
                <a:spcPct val="80000"/>
              </a:lnSpc>
              <a:defRPr sz="1800"/>
            </a:pPr>
            <a:r>
              <a:rPr lang="en-US" sz="2800" kern="0" dirty="0">
                <a:ea typeface="Helvetica Neue Condensed Black" charset="0"/>
                <a:cs typeface="Helvetica Neue Condensed Black" charset="0"/>
                <a:sym typeface="BebasNeueRegular"/>
              </a:rPr>
              <a:t>Join Scout leaders across the country to share best practices and new ideas!</a:t>
            </a:r>
            <a:endParaRPr lang="en-US" sz="3200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algn="ctr" defTabSz="412626">
              <a:lnSpc>
                <a:spcPct val="80000"/>
              </a:lnSpc>
              <a:defRPr sz="1800"/>
            </a:pPr>
            <a:endParaRPr lang="en-US" sz="1800" b="1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algn="ctr" defTabSz="412626">
              <a:lnSpc>
                <a:spcPct val="80000"/>
              </a:lnSpc>
              <a:defRPr sz="1800"/>
            </a:pPr>
            <a:r>
              <a:rPr lang="en-US" sz="2400" b="1" kern="0" dirty="0">
                <a:ea typeface="Helvetica Neue Condensed Black" charset="0"/>
                <a:cs typeface="Helvetica Neue Condensed Black" charset="0"/>
                <a:sym typeface="BebasNeueRegular"/>
              </a:rPr>
              <a:t>Facebook.com/groups/</a:t>
            </a:r>
            <a:r>
              <a:rPr lang="en-US" sz="2400" b="1" kern="0" dirty="0" err="1">
                <a:ea typeface="Helvetica Neue Condensed Black" charset="0"/>
                <a:cs typeface="Helvetica Neue Condensed Black" charset="0"/>
                <a:sym typeface="BebasNeueRegular"/>
              </a:rPr>
              <a:t>TEPopcornCommunity</a:t>
            </a:r>
            <a:endParaRPr lang="en-US" sz="2400" b="1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algn="ctr" defTabSz="412626">
              <a:lnSpc>
                <a:spcPct val="80000"/>
              </a:lnSpc>
              <a:defRPr sz="1800"/>
            </a:pPr>
            <a:endParaRPr lang="en-US" sz="2400" b="1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algn="ctr" defTabSz="412626">
              <a:lnSpc>
                <a:spcPct val="80000"/>
              </a:lnSpc>
              <a:defRPr sz="1800"/>
            </a:pPr>
            <a:r>
              <a:rPr lang="en-US" sz="2400" b="1" kern="0" dirty="0">
                <a:ea typeface="Helvetica Neue Condensed Black" charset="0"/>
                <a:cs typeface="Helvetica Neue Condensed Black" charset="0"/>
                <a:sym typeface="BebasNeueRegular"/>
              </a:rPr>
              <a:t>Text “Commit” to 62771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F5FF3-DC4B-4331-BEE8-44C3C755A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5ADB0B3-E410-4747-AD64-058BE50CD9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7" t="26377" r="14204" b="26105"/>
          <a:stretch/>
        </p:blipFill>
        <p:spPr>
          <a:xfrm>
            <a:off x="639271" y="4861707"/>
            <a:ext cx="1775446" cy="1765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515E38-FB88-42EC-8972-DD266187B4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26934" r="21879" b="25549"/>
          <a:stretch/>
        </p:blipFill>
        <p:spPr>
          <a:xfrm>
            <a:off x="695435" y="3050201"/>
            <a:ext cx="1719282" cy="176577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53BF7B8-9565-462B-960A-EE73D2826B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7" t="25826" r="14204" b="25556"/>
          <a:stretch/>
        </p:blipFill>
        <p:spPr>
          <a:xfrm>
            <a:off x="695435" y="1300705"/>
            <a:ext cx="1719282" cy="1749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44C1C-6EA1-4D92-ABF6-E3A1B8F02A8E}"/>
              </a:ext>
            </a:extLst>
          </p:cNvPr>
          <p:cNvSpPr txBox="1"/>
          <p:nvPr/>
        </p:nvSpPr>
        <p:spPr>
          <a:xfrm>
            <a:off x="1388327" y="230522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2019 POPCORN KICKOFF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3990C-6D77-4B6C-BC8F-313B353F1B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589F68-4B36-44E1-A7D5-3C35BE3B3F8C}"/>
              </a:ext>
            </a:extLst>
          </p:cNvPr>
          <p:cNvSpPr/>
          <p:nvPr/>
        </p:nvSpPr>
        <p:spPr>
          <a:xfrm>
            <a:off x="3385032" y="1423475"/>
            <a:ext cx="7668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Prairielands Council</a:t>
            </a:r>
          </a:p>
        </p:txBody>
      </p:sp>
    </p:spTree>
    <p:extLst>
      <p:ext uri="{BB962C8B-B14F-4D97-AF65-F5344CB8AC3E}">
        <p14:creationId xmlns:p14="http://schemas.microsoft.com/office/powerpoint/2010/main" val="276021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C1C6-C557-4A8B-B326-6CE01B87299B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761EEB-BCAA-4024-AE25-24AF9279ED69}"/>
              </a:ext>
            </a:extLst>
          </p:cNvPr>
          <p:cNvSpPr/>
          <p:nvPr/>
        </p:nvSpPr>
        <p:spPr>
          <a:xfrm>
            <a:off x="1307430" y="2924467"/>
            <a:ext cx="24830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A04E4-1E54-4C6D-A573-FC8805486E23}"/>
              </a:ext>
            </a:extLst>
          </p:cNvPr>
          <p:cNvSpPr/>
          <p:nvPr/>
        </p:nvSpPr>
        <p:spPr>
          <a:xfrm>
            <a:off x="1375795" y="1442902"/>
            <a:ext cx="6592293" cy="4494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9470">
              <a:lnSpc>
                <a:spcPct val="80000"/>
              </a:lnSpc>
              <a:defRPr sz="1800"/>
            </a:pPr>
            <a:endParaRPr lang="en-US" sz="1800" u="sng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SCOUT MOTIVATION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Every Scout Sells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sym typeface="BebasNeueRegular"/>
              </a:rPr>
              <a:t>Set a Goal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sym typeface="BebasNeueRegular"/>
              </a:rPr>
              <a:t>Bigger Prizes</a:t>
            </a:r>
          </a:p>
          <a:p>
            <a:pPr defTabSz="309470">
              <a:lnSpc>
                <a:spcPct val="80000"/>
              </a:lnSpc>
              <a:defRPr sz="1800"/>
            </a:pPr>
            <a:endParaRPr lang="en-US" sz="18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PARENT BUY-IN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Scouts Personal Growth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Scout Rewards</a:t>
            </a:r>
          </a:p>
          <a:p>
            <a:pPr defTabSz="309470">
              <a:lnSpc>
                <a:spcPct val="80000"/>
              </a:lnSpc>
              <a:defRPr sz="1800"/>
            </a:pPr>
            <a:endParaRPr lang="en-US" sz="21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KICKOFF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FUN!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 Buy-In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Seller Pledge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C4B146-6BD1-424A-B605-DE74E00EE6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13" y="2120153"/>
            <a:ext cx="4106287" cy="34219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B05EBD-D3BC-4D69-9011-4F309ECFD6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34" name="Picture 33" descr="A drawing of a face&#10;&#10;Description automatically generated">
            <a:extLst>
              <a:ext uri="{FF2B5EF4-FFF2-40B4-BE49-F238E27FC236}">
                <a16:creationId xmlns:a16="http://schemas.microsoft.com/office/drawing/2014/main" id="{5B1DCB09-9C43-4BFD-8C12-38F18905E8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CF2AF0B-9021-4F35-8DC5-810CC2F3B9F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MOTIVATING SCOUTS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D611800-E119-429A-AAE1-C963FEBA3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11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APP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BF425-D3E7-47C5-9D29-3006184B9EC4}"/>
              </a:ext>
            </a:extLst>
          </p:cNvPr>
          <p:cNvSpPr/>
          <p:nvPr/>
        </p:nvSpPr>
        <p:spPr>
          <a:xfrm>
            <a:off x="184211" y="1319818"/>
            <a:ext cx="8514123" cy="14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ctr">
              <a:lnSpc>
                <a:spcPct val="107000"/>
              </a:lnSpc>
            </a:pPr>
            <a:r>
              <a:rPr lang="en-US" sz="2400" dirty="0">
                <a:solidFill>
                  <a:srgbClr val="15407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TIME MANAGING YOUR SALE!</a:t>
            </a:r>
          </a:p>
          <a:p>
            <a:pPr marL="228600" lvl="1" algn="ctr">
              <a:lnSpc>
                <a:spcPct val="107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app for Scouts to track and report real-time storefront, wagon and online sales, accept cash and credit cards, track inventory by Scout and storefront, and schedule Scouts for storefronts.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4177F9-3641-45D8-8915-DCE0C9B1AB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23" y="892968"/>
            <a:ext cx="3188866" cy="412676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E191D9-29E5-495D-9C08-B8D8F8858B15}"/>
              </a:ext>
            </a:extLst>
          </p:cNvPr>
          <p:cNvSpPr/>
          <p:nvPr/>
        </p:nvSpPr>
        <p:spPr>
          <a:xfrm>
            <a:off x="1143000" y="2939630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lnSpc>
                <a:spcPct val="107000"/>
              </a:lnSpc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CREDIT CARD PROCESSING</a:t>
            </a:r>
          </a:p>
          <a:p>
            <a:pPr marL="228600" lvl="1">
              <a:lnSpc>
                <a:spcPct val="107000"/>
              </a:lnSpc>
            </a:pPr>
            <a:r>
              <a:rPr lang="en-U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Powered by Square | Paid by Trail’s End</a:t>
            </a:r>
          </a:p>
          <a:p>
            <a:pPr marL="898321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Every Scout, every sale will receive free payment processing.</a:t>
            </a:r>
          </a:p>
          <a:p>
            <a:pPr marL="898321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Square is the leading credit card solution for units.</a:t>
            </a:r>
          </a:p>
          <a:p>
            <a:pPr marL="898321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Compatible with all Square Readers (not required to take credit cards).</a:t>
            </a:r>
          </a:p>
        </p:txBody>
      </p:sp>
      <p:pic>
        <p:nvPicPr>
          <p:cNvPr id="1030" name="Picture 6" descr="Image result for square reader">
            <a:extLst>
              <a:ext uri="{FF2B5EF4-FFF2-40B4-BE49-F238E27FC236}">
                <a16:creationId xmlns:a16="http://schemas.microsoft.com/office/drawing/2014/main" id="{773DDA8C-83F6-47E9-A50A-D7F28521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734" y="3014426"/>
            <a:ext cx="3188866" cy="24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97B59F-11A0-4596-B67A-4162667B3F1A}"/>
              </a:ext>
            </a:extLst>
          </p:cNvPr>
          <p:cNvSpPr/>
          <p:nvPr/>
        </p:nvSpPr>
        <p:spPr>
          <a:xfrm>
            <a:off x="1143000" y="4800600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lnSpc>
                <a:spcPct val="107000"/>
              </a:lnSpc>
            </a:pPr>
            <a:r>
              <a:rPr lang="en-US" sz="2400" dirty="0">
                <a:solidFill>
                  <a:srgbClr val="15407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 RESULTS</a:t>
            </a:r>
          </a:p>
          <a:p>
            <a:pPr marL="228600" lvl="1">
              <a:lnSpc>
                <a:spcPct val="107000"/>
              </a:lnSpc>
            </a:pPr>
            <a:r>
              <a:rPr lang="en-U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2,300 Scouts tested the app. It led to more sales!</a:t>
            </a:r>
          </a:p>
          <a:p>
            <a:pPr marL="898321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In 2018, over 190 units sold almost $2 million testing the app.</a:t>
            </a:r>
          </a:p>
          <a:p>
            <a:pPr marL="898321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Sales grew 26%.</a:t>
            </a:r>
          </a:p>
          <a:p>
            <a:pPr marL="898321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Credit card orders averaged 20% higher vs. cash.</a:t>
            </a:r>
          </a:p>
        </p:txBody>
      </p:sp>
    </p:spTree>
    <p:extLst>
      <p:ext uri="{BB962C8B-B14F-4D97-AF65-F5344CB8AC3E}">
        <p14:creationId xmlns:p14="http://schemas.microsoft.com/office/powerpoint/2010/main" val="18580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APP – HOW IT WORKS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96EFE-CFF9-4E82-A737-D3D0B1B3124B}"/>
              </a:ext>
            </a:extLst>
          </p:cNvPr>
          <p:cNvSpPr txBox="1"/>
          <p:nvPr/>
        </p:nvSpPr>
        <p:spPr>
          <a:xfrm>
            <a:off x="3048000" y="6172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Learn more at App.Trails-End.com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2E8F7-01F7-4BAB-B612-2FACE2364B84}"/>
              </a:ext>
            </a:extLst>
          </p:cNvPr>
          <p:cNvSpPr txBox="1"/>
          <p:nvPr/>
        </p:nvSpPr>
        <p:spPr>
          <a:xfrm>
            <a:off x="3200400" y="3398149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7"/>
              </a:rPr>
              <a:t>https://www.youtube.com/watch?v=Z2Ypp6AMlZ0</a:t>
            </a:r>
            <a:endParaRPr lang="en-US" sz="2000" b="1" dirty="0"/>
          </a:p>
        </p:txBody>
      </p:sp>
      <p:pic>
        <p:nvPicPr>
          <p:cNvPr id="3" name="Online Media 2" title="Trail's End App Leader Training: How It Works">
            <a:hlinkClick r:id="" action="ppaction://media"/>
            <a:extLst>
              <a:ext uri="{FF2B5EF4-FFF2-40B4-BE49-F238E27FC236}">
                <a16:creationId xmlns:a16="http://schemas.microsoft.com/office/drawing/2014/main" id="{A0E69F3B-CA50-4341-AB89-6A4791DDDF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79033" y="823969"/>
            <a:ext cx="10727167" cy="60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13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APP – STOREFRONT SALES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20054-F697-422E-8C10-39A8DD9D9C34}"/>
              </a:ext>
            </a:extLst>
          </p:cNvPr>
          <p:cNvSpPr txBox="1"/>
          <p:nvPr/>
        </p:nvSpPr>
        <p:spPr>
          <a:xfrm>
            <a:off x="3048000" y="6172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Learn more at App.Trails-End.com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8D1D8-428F-43C2-AAFD-AA4F9735C770}"/>
              </a:ext>
            </a:extLst>
          </p:cNvPr>
          <p:cNvSpPr/>
          <p:nvPr/>
        </p:nvSpPr>
        <p:spPr>
          <a:xfrm>
            <a:off x="4050279" y="3266488"/>
            <a:ext cx="4091441" cy="325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https://www.youtube.com/watch?v=f3OxkORlb9I</a:t>
            </a:r>
            <a:endParaRPr lang="en-US" dirty="0"/>
          </a:p>
        </p:txBody>
      </p:sp>
      <p:pic>
        <p:nvPicPr>
          <p:cNvPr id="2" name="Online Media 1" title="Trail's End App Leader Training: Storefront Sales">
            <a:hlinkClick r:id="" action="ppaction://media"/>
            <a:extLst>
              <a:ext uri="{FF2B5EF4-FFF2-40B4-BE49-F238E27FC236}">
                <a16:creationId xmlns:a16="http://schemas.microsoft.com/office/drawing/2014/main" id="{5C37C91E-D63C-4D1F-AEF2-C9F0E158B8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79033" y="823969"/>
            <a:ext cx="10727167" cy="60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14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02" y="130463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APP – WAGON SALES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68935-946D-4833-8C45-0C78FAC489F2}"/>
              </a:ext>
            </a:extLst>
          </p:cNvPr>
          <p:cNvSpPr txBox="1"/>
          <p:nvPr/>
        </p:nvSpPr>
        <p:spPr>
          <a:xfrm>
            <a:off x="3048000" y="6172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Learn more at App.Trails-End.com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1F4E2-75DB-4C3C-9804-453287FDCC8A}"/>
              </a:ext>
            </a:extLst>
          </p:cNvPr>
          <p:cNvSpPr/>
          <p:nvPr/>
        </p:nvSpPr>
        <p:spPr>
          <a:xfrm>
            <a:off x="4005331" y="3266488"/>
            <a:ext cx="4181337" cy="325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https://www.youtube.com/watch?v=GJYopyUO8Jo</a:t>
            </a:r>
            <a:endParaRPr lang="en-US" dirty="0"/>
          </a:p>
        </p:txBody>
      </p:sp>
      <p:pic>
        <p:nvPicPr>
          <p:cNvPr id="2" name="Online Media 1" title="Trail's End App Leader Training: Wagon Sales">
            <a:hlinkClick r:id="" action="ppaction://media"/>
            <a:extLst>
              <a:ext uri="{FF2B5EF4-FFF2-40B4-BE49-F238E27FC236}">
                <a16:creationId xmlns:a16="http://schemas.microsoft.com/office/drawing/2014/main" id="{A136EF2A-F203-47F3-9D9E-3EDC8B8D1E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62000" y="812244"/>
            <a:ext cx="10748010" cy="60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15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515600" cy="465514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2800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APP – UNIT CREDIT PAYMENTS</a:t>
            </a:r>
            <a:endParaRPr lang="id-ID" sz="2800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41E6D-2C2F-4CF5-BB55-8E1A81857E71}"/>
              </a:ext>
            </a:extLst>
          </p:cNvPr>
          <p:cNvSpPr txBox="1"/>
          <p:nvPr/>
        </p:nvSpPr>
        <p:spPr>
          <a:xfrm>
            <a:off x="3048000" y="6172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Learn more at App.Trails-End.com</a:t>
            </a:r>
          </a:p>
        </p:txBody>
      </p:sp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67EB2534-F40B-490A-B071-285A15D127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02" y="130463"/>
            <a:ext cx="1333928" cy="6837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9DE9F6-2133-4D89-93BD-079DA3A0D240}"/>
              </a:ext>
            </a:extLst>
          </p:cNvPr>
          <p:cNvSpPr/>
          <p:nvPr/>
        </p:nvSpPr>
        <p:spPr>
          <a:xfrm>
            <a:off x="3951118" y="3266488"/>
            <a:ext cx="4289764" cy="325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https://www.youtube.com/watch?v=K74OgK6aeAM</a:t>
            </a:r>
            <a:endParaRPr lang="en-US" dirty="0"/>
          </a:p>
        </p:txBody>
      </p:sp>
      <p:pic>
        <p:nvPicPr>
          <p:cNvPr id="2" name="Online Media 1" title="Trail's End App Leader Training: Unit Credit Payments">
            <a:hlinkClick r:id="" action="ppaction://media"/>
            <a:extLst>
              <a:ext uri="{FF2B5EF4-FFF2-40B4-BE49-F238E27FC236}">
                <a16:creationId xmlns:a16="http://schemas.microsoft.com/office/drawing/2014/main" id="{9CEA1011-C068-4ED3-A802-272B2BD62E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16494" y="814206"/>
            <a:ext cx="10718202" cy="60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16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56211" y="340575"/>
            <a:ext cx="10134600" cy="403959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2400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APP – HOW TO SELL WITH THE APP</a:t>
            </a:r>
            <a:endParaRPr lang="id-ID" sz="2400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41E6D-2C2F-4CF5-BB55-8E1A81857E71}"/>
              </a:ext>
            </a:extLst>
          </p:cNvPr>
          <p:cNvSpPr txBox="1"/>
          <p:nvPr/>
        </p:nvSpPr>
        <p:spPr>
          <a:xfrm>
            <a:off x="3048000" y="6172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Learn more at App.Trails-End.com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17DE8C-A0A4-4A14-A61A-931DC5E96D16}"/>
              </a:ext>
            </a:extLst>
          </p:cNvPr>
          <p:cNvSpPr/>
          <p:nvPr/>
        </p:nvSpPr>
        <p:spPr>
          <a:xfrm>
            <a:off x="3981414" y="3266488"/>
            <a:ext cx="4229171" cy="325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https://www.youtube.com/watch?v=SqyzkaqBmfM</a:t>
            </a:r>
            <a:endParaRPr lang="en-US" dirty="0"/>
          </a:p>
        </p:txBody>
      </p:sp>
      <p:pic>
        <p:nvPicPr>
          <p:cNvPr id="2" name="Online Media 1" title="Trail's End Scout Training: How to Sell with the App">
            <a:hlinkClick r:id="" action="ppaction://media"/>
            <a:extLst>
              <a:ext uri="{FF2B5EF4-FFF2-40B4-BE49-F238E27FC236}">
                <a16:creationId xmlns:a16="http://schemas.microsoft.com/office/drawing/2014/main" id="{41BB91A0-8303-48EE-8FA3-15535F6866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56611" y="837157"/>
            <a:ext cx="10703720" cy="60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17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TRAILS-END.COM UNIT PORTAL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1AB78-617A-4284-AEA4-E74B7F0E5A14}"/>
              </a:ext>
            </a:extLst>
          </p:cNvPr>
          <p:cNvSpPr txBox="1"/>
          <p:nvPr/>
        </p:nvSpPr>
        <p:spPr>
          <a:xfrm>
            <a:off x="457200" y="1515946"/>
            <a:ext cx="93558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Recap: Manage your entire sale in one place!</a:t>
            </a: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Order Popcorn</a:t>
            </a: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Invite your Scouts to register</a:t>
            </a: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Set your unit and Scout goals</a:t>
            </a: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Manage your Scout Roster</a:t>
            </a: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Set your Storefront Sales Calculation Method</a:t>
            </a: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Give access to additional Popcorn Team members</a:t>
            </a: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Add your unit’s bank account to receive payments</a:t>
            </a:r>
          </a:p>
          <a:p>
            <a:pPr marL="841171" lvl="1" indent="-457200">
              <a:buFont typeface="+mj-lt"/>
              <a:buAutoNum type="arabicPeriod"/>
            </a:pPr>
            <a:r>
              <a:rPr lang="en-US" sz="2000" dirty="0"/>
              <a:t>Manage your unit’s:</a:t>
            </a:r>
          </a:p>
          <a:p>
            <a:pPr marL="1225142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Inventory</a:t>
            </a:r>
          </a:p>
          <a:p>
            <a:pPr marL="1225142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Wagon Sales</a:t>
            </a:r>
          </a:p>
          <a:p>
            <a:pPr marL="1225142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Storefront Sales</a:t>
            </a:r>
          </a:p>
          <a:p>
            <a:pPr marL="1225142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Online Sales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5467A-BF90-4423-87D4-6DB58BF15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364577"/>
            <a:ext cx="5257800" cy="27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18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APP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FB7CFD-9306-4058-8335-F46E065C18E1}"/>
              </a:ext>
            </a:extLst>
          </p:cNvPr>
          <p:cNvSpPr/>
          <p:nvPr/>
        </p:nvSpPr>
        <p:spPr>
          <a:xfrm>
            <a:off x="1570617" y="1856468"/>
            <a:ext cx="9050766" cy="400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154072"/>
                </a:solidFill>
                <a:latin typeface="Arial Black" panose="020B0A04020102020204" pitchFamily="34" charset="0"/>
              </a:rPr>
              <a:t>Q&amp;A (10 minutes)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Go to </a:t>
            </a:r>
            <a:r>
              <a:rPr lang="en-US" sz="4000" u="sng" dirty="0">
                <a:solidFill>
                  <a:srgbClr val="0070C0"/>
                </a:solidFill>
              </a:rPr>
              <a:t>App.Trails-End.com/unit-training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to register for training webinars!</a:t>
            </a:r>
          </a:p>
        </p:txBody>
      </p:sp>
    </p:spTree>
    <p:extLst>
      <p:ext uri="{BB962C8B-B14F-4D97-AF65-F5344CB8AC3E}">
        <p14:creationId xmlns:p14="http://schemas.microsoft.com/office/powerpoint/2010/main" val="247011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19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REWARDS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5EF69-F08E-4E3E-B24C-6D98D7F33596}"/>
              </a:ext>
            </a:extLst>
          </p:cNvPr>
          <p:cNvSpPr/>
          <p:nvPr/>
        </p:nvSpPr>
        <p:spPr>
          <a:xfrm>
            <a:off x="4495800" y="1545407"/>
            <a:ext cx="7200822" cy="50844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2626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154072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SCOUTS BUY THE PRIZES THEY WANT WITH AN AMAZON.COM GIFT CARD</a:t>
            </a:r>
          </a:p>
          <a:p>
            <a:pPr algn="ctr" defTabSz="412626">
              <a:lnSpc>
                <a:spcPct val="80000"/>
              </a:lnSpc>
              <a:defRPr sz="1800"/>
            </a:pPr>
            <a:endParaRPr lang="en-US" sz="1800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algn="ctr" defTabSz="412626">
              <a:lnSpc>
                <a:spcPct val="80000"/>
              </a:lnSpc>
              <a:defRPr sz="1800"/>
            </a:pPr>
            <a:r>
              <a:rPr lang="en-US" sz="1800" dirty="0"/>
              <a:t>Amazon.com Gift Cards are claimed on the Rewards page within the Scout’s account in the app and Trails-End.com when certain sales levels are reached and approved by a unit leader. </a:t>
            </a:r>
          </a:p>
          <a:p>
            <a:pPr algn="ctr" defTabSz="412626">
              <a:lnSpc>
                <a:spcPct val="80000"/>
              </a:lnSpc>
              <a:defRPr sz="1800"/>
            </a:pPr>
            <a:endParaRPr lang="en-US" sz="1800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algn="ctr" defTabSz="412626">
              <a:lnSpc>
                <a:spcPct val="80000"/>
              </a:lnSpc>
              <a:defRPr sz="1800"/>
            </a:pPr>
            <a:endParaRPr lang="en-US" sz="2000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r>
              <a:rPr lang="en-US" sz="2000" b="1" kern="0" dirty="0">
                <a:solidFill>
                  <a:srgbClr val="FF000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BENEFITS FOR LEADERS</a:t>
            </a:r>
            <a:endParaRPr lang="en-US" sz="2000" b="1" kern="0" dirty="0">
              <a:solidFill>
                <a:srgbClr val="FF000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</a:endParaRP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1800" b="1" dirty="0"/>
              <a:t>Save time</a:t>
            </a:r>
            <a:r>
              <a:rPr lang="en-US" sz="1800" dirty="0"/>
              <a:t> by not collecting prize orders from your Scouts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1800" b="1" dirty="0"/>
              <a:t>Save effort</a:t>
            </a:r>
            <a:r>
              <a:rPr lang="en-US" sz="1800" dirty="0"/>
              <a:t> by no longer distributing physical prizes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1800" b="1" dirty="0"/>
              <a:t>Happier</a:t>
            </a:r>
            <a:r>
              <a:rPr lang="en-US" sz="1800" dirty="0"/>
              <a:t> Scouts because they get the prizes THEY want </a:t>
            </a:r>
          </a:p>
          <a:p>
            <a:pPr marL="285750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endParaRPr lang="en-US" sz="2600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r>
              <a:rPr lang="en-US" sz="2000" b="1" kern="0" dirty="0">
                <a:solidFill>
                  <a:srgbClr val="154072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BENEFITS FOR SCOUTS</a:t>
            </a:r>
            <a:endParaRPr lang="en-US" sz="2000" b="1" kern="0" dirty="0">
              <a:solidFill>
                <a:srgbClr val="154072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</a:endParaRP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1800" b="1" dirty="0"/>
              <a:t>Higher prize value </a:t>
            </a:r>
            <a:r>
              <a:rPr lang="en-US" sz="1800" dirty="0"/>
              <a:t>than other fundraisers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1800" b="1" dirty="0"/>
              <a:t>Millions of prizes </a:t>
            </a:r>
            <a:r>
              <a:rPr lang="en-US" sz="1800" dirty="0"/>
              <a:t>to choose on Amazon.com </a:t>
            </a:r>
          </a:p>
          <a:p>
            <a:pPr marL="669721" lvl="1" indent="-285750" fontAlgn="base">
              <a:buFont typeface="Arial" panose="020B0604020202020204" pitchFamily="34" charset="0"/>
              <a:buChar char="•"/>
            </a:pPr>
            <a:r>
              <a:rPr lang="en-US" sz="1800" b="1" dirty="0"/>
              <a:t>Prizes delivered directly to your door</a:t>
            </a:r>
            <a:r>
              <a:rPr lang="en-US" sz="1800" dirty="0"/>
              <a:t> faster than ever before</a:t>
            </a:r>
            <a:r>
              <a:rPr lang="en-US" sz="1800" b="1" dirty="0"/>
              <a:t> </a:t>
            </a:r>
          </a:p>
          <a:p>
            <a:pPr defTabSz="412626">
              <a:lnSpc>
                <a:spcPct val="80000"/>
              </a:lnSpc>
              <a:defRPr sz="1800"/>
            </a:pPr>
            <a:endParaRPr lang="en-US" sz="2600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endParaRPr lang="en-US" sz="2000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</p:txBody>
      </p:sp>
      <p:pic>
        <p:nvPicPr>
          <p:cNvPr id="2052" name="Picture 4" descr="Image result for amazon.com gift card">
            <a:extLst>
              <a:ext uri="{FF2B5EF4-FFF2-40B4-BE49-F238E27FC236}">
                <a16:creationId xmlns:a16="http://schemas.microsoft.com/office/drawing/2014/main" id="{43A56F0A-7A61-4FA4-A254-7FCDD60E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4" y="1240366"/>
            <a:ext cx="3614172" cy="31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64049"/>
            <a:ext cx="7828339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WHY DO WE DO THIS?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5BB10-1597-49AC-8038-AB68F3F8EA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7F1B24A8-244D-4986-B516-D9448CF8EF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pic>
        <p:nvPicPr>
          <p:cNvPr id="3" name="Online Media 2" title="Scout Popcorn Sales Training">
            <a:hlinkClick r:id="" action="ppaction://media"/>
            <a:extLst>
              <a:ext uri="{FF2B5EF4-FFF2-40B4-BE49-F238E27FC236}">
                <a16:creationId xmlns:a16="http://schemas.microsoft.com/office/drawing/2014/main" id="{F25CFE27-EDCF-40B8-80E8-8EEA81A9BA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13152" y="802297"/>
            <a:ext cx="10765695" cy="60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20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REWARDS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C0AB6-D721-470B-A158-115EF90D0FE3}"/>
              </a:ext>
            </a:extLst>
          </p:cNvPr>
          <p:cNvSpPr/>
          <p:nvPr/>
        </p:nvSpPr>
        <p:spPr>
          <a:xfrm>
            <a:off x="3977407" y="3266488"/>
            <a:ext cx="4237186" cy="325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https://www.youtube.com/watch?v=Fq3pby76NCU</a:t>
            </a:r>
            <a:endParaRPr lang="en-US" dirty="0"/>
          </a:p>
        </p:txBody>
      </p:sp>
      <p:pic>
        <p:nvPicPr>
          <p:cNvPr id="4" name="Online Media 3" title="Trail's End Rewards">
            <a:hlinkClick r:id="" action="ppaction://media"/>
            <a:extLst>
              <a:ext uri="{FF2B5EF4-FFF2-40B4-BE49-F238E27FC236}">
                <a16:creationId xmlns:a16="http://schemas.microsoft.com/office/drawing/2014/main" id="{59312C25-FEF3-482B-B2EA-40E4933912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8553" y="798966"/>
            <a:ext cx="10727167" cy="60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21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6ED82-7F50-4DD7-8D8F-A2A623C9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066800" y="1000654"/>
            <a:ext cx="4285235" cy="5532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57068-D611-4705-8B5C-487C061F5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6" y="1097116"/>
            <a:ext cx="4285236" cy="2203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67FE48-69DD-414F-8A2D-555F14FA7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948" y="3333197"/>
            <a:ext cx="4896852" cy="1086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D9E51-C51F-4A46-AFF7-24B8A279C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5948" y="4644005"/>
            <a:ext cx="4896853" cy="18931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0E3A03-4C20-482D-94EF-63E0711F5E71}"/>
              </a:ext>
            </a:extLst>
          </p:cNvPr>
          <p:cNvSpPr/>
          <p:nvPr/>
        </p:nvSpPr>
        <p:spPr>
          <a:xfrm>
            <a:off x="6075948" y="1047033"/>
            <a:ext cx="4896852" cy="5490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BCEDEC-06E0-420C-A79E-09EEE4616A9E}"/>
              </a:ext>
            </a:extLst>
          </p:cNvPr>
          <p:cNvSpPr/>
          <p:nvPr/>
        </p:nvSpPr>
        <p:spPr>
          <a:xfrm>
            <a:off x="1828800" y="324844"/>
            <a:ext cx="2554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Prize Flyer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42CFD-C956-4BB7-8823-3E002F7A4938}"/>
              </a:ext>
            </a:extLst>
          </p:cNvPr>
          <p:cNvSpPr/>
          <p:nvPr/>
        </p:nvSpPr>
        <p:spPr>
          <a:xfrm>
            <a:off x="5714566" y="324844"/>
            <a:ext cx="5619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Rewards.Trails-End.com</a:t>
            </a:r>
          </a:p>
        </p:txBody>
      </p:sp>
    </p:spTree>
    <p:extLst>
      <p:ext uri="{BB962C8B-B14F-4D97-AF65-F5344CB8AC3E}">
        <p14:creationId xmlns:p14="http://schemas.microsoft.com/office/powerpoint/2010/main" val="15150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REWARDS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D6CE1-836F-42E9-95D7-B5469AEC6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1435603"/>
            <a:ext cx="6234414" cy="51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23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BCEDEC-06E0-420C-A79E-09EEE4616A9E}"/>
              </a:ext>
            </a:extLst>
          </p:cNvPr>
          <p:cNvSpPr/>
          <p:nvPr/>
        </p:nvSpPr>
        <p:spPr>
          <a:xfrm>
            <a:off x="680004" y="259913"/>
            <a:ext cx="4577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National Prize Flyer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42CFD-C956-4BB7-8823-3E002F7A4938}"/>
              </a:ext>
            </a:extLst>
          </p:cNvPr>
          <p:cNvSpPr/>
          <p:nvPr/>
        </p:nvSpPr>
        <p:spPr>
          <a:xfrm>
            <a:off x="5714566" y="324844"/>
            <a:ext cx="6047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Prize levels to only $1,500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0ED55-2D25-42AB-A9F5-6CC0C0FE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26" y="909619"/>
            <a:ext cx="4400493" cy="5829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AC588-F1D4-499B-9941-312350BB6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844688"/>
            <a:ext cx="4565496" cy="58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24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SCHOLARSHIP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D5D16-CBBF-4BB9-9149-B2A0043DF9DB}"/>
              </a:ext>
            </a:extLst>
          </p:cNvPr>
          <p:cNvSpPr/>
          <p:nvPr/>
        </p:nvSpPr>
        <p:spPr>
          <a:xfrm>
            <a:off x="1524000" y="1495128"/>
            <a:ext cx="9344534" cy="3302683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bg2"/>
              </a:gs>
            </a:gsLst>
            <a:lin ang="16200000" scaled="0"/>
          </a:gradFill>
          <a:effectLst>
            <a:outerShdw blurRad="292100" dist="38100" dir="312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44">
            <a:extLst>
              <a:ext uri="{FF2B5EF4-FFF2-40B4-BE49-F238E27FC236}">
                <a16:creationId xmlns:a16="http://schemas.microsoft.com/office/drawing/2014/main" id="{BB411D4D-65F0-4D34-A082-72A97EFF8E42}"/>
              </a:ext>
            </a:extLst>
          </p:cNvPr>
          <p:cNvSpPr txBox="1"/>
          <p:nvPr/>
        </p:nvSpPr>
        <p:spPr>
          <a:xfrm>
            <a:off x="5572287" y="2120949"/>
            <a:ext cx="479365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4072"/>
                </a:solidFill>
                <a:effectLst/>
                <a:uLnTx/>
                <a:uFillTx/>
                <a:ea typeface="+mn-ea"/>
                <a:cs typeface="+mn-cs"/>
              </a:rPr>
              <a:t>Sell $2,500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4072"/>
                </a:solidFill>
                <a:effectLst/>
                <a:uLnTx/>
                <a:uFillTx/>
                <a:ea typeface="+mn-ea"/>
                <a:cs typeface="+mn-cs"/>
              </a:rPr>
              <a:t>(combined face-to-face &amp; online)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6% of your total sales each calendar year invested in your own college scholarship account.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5" name="TextBox 45">
            <a:extLst>
              <a:ext uri="{FF2B5EF4-FFF2-40B4-BE49-F238E27FC236}">
                <a16:creationId xmlns:a16="http://schemas.microsoft.com/office/drawing/2014/main" id="{A6F4A03C-2133-424D-85E2-F6FCB19DF305}"/>
              </a:ext>
            </a:extLst>
          </p:cNvPr>
          <p:cNvSpPr txBox="1"/>
          <p:nvPr/>
        </p:nvSpPr>
        <p:spPr>
          <a:xfrm>
            <a:off x="4038600" y="5007814"/>
            <a:ext cx="3864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Funded By Trail’s End</a:t>
            </a:r>
          </a:p>
        </p:txBody>
      </p:sp>
      <p:pic>
        <p:nvPicPr>
          <p:cNvPr id="16" name="Picture 15" descr="diploma-and-graduation-hat.jpg">
            <a:extLst>
              <a:ext uri="{FF2B5EF4-FFF2-40B4-BE49-F238E27FC236}">
                <a16:creationId xmlns:a16="http://schemas.microsoft.com/office/drawing/2014/main" id="{C4AAA6E7-7387-4ED4-8271-9626E4B5D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973178"/>
            <a:ext cx="2936092" cy="2384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/>
          </a:sp3d>
        </p:spPr>
      </p:pic>
    </p:spTree>
    <p:extLst>
      <p:ext uri="{BB962C8B-B14F-4D97-AF65-F5344CB8AC3E}">
        <p14:creationId xmlns:p14="http://schemas.microsoft.com/office/powerpoint/2010/main" val="24332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25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PRAIRIELANDS COUNCIL INCENTIVES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0BCCB-FC6D-4F32-87E4-D79B8A0950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31" y="2485322"/>
            <a:ext cx="2185416" cy="3829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86711C-FAC1-46B6-BEF0-DF9C78796C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4531687"/>
            <a:ext cx="2362526" cy="1339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1F927-6243-4ECB-9F9D-03A526295F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" y="3089465"/>
            <a:ext cx="2139627" cy="133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E4B47C-C459-4102-9E2F-435D936C8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19" y="2317034"/>
            <a:ext cx="2748188" cy="20584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FEC3B0-B54C-4013-A3A4-0A4D0E98A17F}"/>
              </a:ext>
            </a:extLst>
          </p:cNvPr>
          <p:cNvSpPr txBox="1"/>
          <p:nvPr/>
        </p:nvSpPr>
        <p:spPr>
          <a:xfrm>
            <a:off x="681487" y="19434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Place in Council</a:t>
            </a:r>
          </a:p>
          <a:p>
            <a:pPr algn="ctr"/>
            <a:r>
              <a:rPr lang="en-US" sz="1800" b="1" dirty="0"/>
              <a:t>50 inch TV and </a:t>
            </a:r>
          </a:p>
          <a:p>
            <a:pPr algn="ctr"/>
            <a:r>
              <a:rPr lang="en-US" sz="1800" b="1" dirty="0"/>
              <a:t>Game System of Choice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15AD51-7EFF-4D5A-9D8C-50F370DBE95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89" y="3166794"/>
            <a:ext cx="1869017" cy="1046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25BEC4-77AD-4DD4-93E0-1F789928EB6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36" y="4581045"/>
            <a:ext cx="1869018" cy="1046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B44D72-BE47-465D-B27F-5E0542AD39BC}"/>
              </a:ext>
            </a:extLst>
          </p:cNvPr>
          <p:cNvSpPr txBox="1"/>
          <p:nvPr/>
        </p:nvSpPr>
        <p:spPr>
          <a:xfrm>
            <a:off x="4759113" y="1490294"/>
            <a:ext cx="2209800" cy="7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2nd Place in Council</a:t>
            </a:r>
          </a:p>
          <a:p>
            <a:r>
              <a:rPr lang="en-US" b="1" dirty="0" err="1"/>
              <a:t>Ipad</a:t>
            </a:r>
            <a:r>
              <a:rPr lang="en-US" b="1" dirty="0"/>
              <a:t> 6</a:t>
            </a:r>
            <a:r>
              <a:rPr lang="en-US" b="1" baseline="30000" dirty="0"/>
              <a:t>th</a:t>
            </a:r>
            <a:r>
              <a:rPr lang="en-US" b="1" dirty="0"/>
              <a:t> Generation </a:t>
            </a:r>
          </a:p>
          <a:p>
            <a:r>
              <a:rPr lang="en-US" b="1" dirty="0"/>
              <a:t>32 GB </a:t>
            </a:r>
            <a:r>
              <a:rPr lang="en-US" b="1" dirty="0" err="1"/>
              <a:t>Wifi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826B93-8C05-4E78-B2B1-B1775C4A918D}"/>
              </a:ext>
            </a:extLst>
          </p:cNvPr>
          <p:cNvSpPr txBox="1"/>
          <p:nvPr/>
        </p:nvSpPr>
        <p:spPr>
          <a:xfrm>
            <a:off x="7069292" y="1700297"/>
            <a:ext cx="2271889" cy="7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3rd Place in Council</a:t>
            </a:r>
          </a:p>
          <a:p>
            <a:r>
              <a:rPr lang="en-US" b="1" dirty="0" err="1"/>
              <a:t>GoPRO</a:t>
            </a:r>
            <a:r>
              <a:rPr lang="en-US" b="1" dirty="0"/>
              <a:t> HERO Waterproof</a:t>
            </a:r>
          </a:p>
          <a:p>
            <a:r>
              <a:rPr lang="en-US" b="1" dirty="0"/>
              <a:t>Digital Camera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0E27AF-4806-411A-9619-5BEF4666FB35}"/>
              </a:ext>
            </a:extLst>
          </p:cNvPr>
          <p:cNvSpPr txBox="1"/>
          <p:nvPr/>
        </p:nvSpPr>
        <p:spPr>
          <a:xfrm>
            <a:off x="9653411" y="1661632"/>
            <a:ext cx="2271889" cy="7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District Top Seller</a:t>
            </a:r>
          </a:p>
          <a:p>
            <a:r>
              <a:rPr lang="en-US" b="1" dirty="0"/>
              <a:t>$50 Gift Certificate</a:t>
            </a:r>
          </a:p>
          <a:p>
            <a:r>
              <a:rPr lang="en-US" b="1" dirty="0"/>
              <a:t>Robeson Scout Shop</a:t>
            </a:r>
          </a:p>
        </p:txBody>
      </p:sp>
      <p:pic>
        <p:nvPicPr>
          <p:cNvPr id="1026" name="Picture 2" descr="Image result for boy scout gift card">
            <a:extLst>
              <a:ext uri="{FF2B5EF4-FFF2-40B4-BE49-F238E27FC236}">
                <a16:creationId xmlns:a16="http://schemas.microsoft.com/office/drawing/2014/main" id="{088D42BC-CC0C-4287-9FED-39BEF7D4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043" y="2613395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40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26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PRAIRIELANDS COUNCIL INCENTIVES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C58D6-A0ED-45A1-B065-B097663AF663}"/>
              </a:ext>
            </a:extLst>
          </p:cNvPr>
          <p:cNvSpPr txBox="1"/>
          <p:nvPr/>
        </p:nvSpPr>
        <p:spPr>
          <a:xfrm>
            <a:off x="838200" y="1371600"/>
            <a:ext cx="10668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Free Camp Incentive for 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Cub Scouts who sell $1,250 in Popcorn earn free Day Camp to a Prairielands Council Day 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Cub Scouts and Boy Scouts who sell $2,500 in Popcorn earn free Cub Adventure Camp and Boy Scout Summer Camp at Camp Drake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Unit Campership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Units selling 50% or more of your 2018 total sales will receive 50% off any Camp Drake Camping Reservation.  This does not include Summer Camp or Day Camp.  Minimum of $5,000 in sales to qualify.  (Ex.  2018 Sales, $5,000—2019 Sales, $7,500)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$700 Fill it Up Prize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Scouts who sell $700 or more in popcorn sales will earn a gift certificate for the Robeson Scout Shop for $20.</a:t>
            </a:r>
          </a:p>
          <a:p>
            <a:r>
              <a:rPr lang="en-US" sz="2000" dirty="0"/>
              <a:t> 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2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27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MT. ADVENTURE REWARDS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CF9A95-087C-47D9-B0A9-90A146C6F4E7}"/>
              </a:ext>
            </a:extLst>
          </p:cNvPr>
          <p:cNvSpPr/>
          <p:nvPr/>
        </p:nvSpPr>
        <p:spPr>
          <a:xfrm>
            <a:off x="685800" y="1196494"/>
            <a:ext cx="915839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54072"/>
                </a:solidFill>
                <a:latin typeface="Arial Black"/>
                <a:ea typeface="Arial Black" charset="0"/>
                <a:cs typeface="Arial Black" charset="0"/>
              </a:rPr>
              <a:t>$20,000 OF REWARDS EACH WEEK*</a:t>
            </a:r>
          </a:p>
          <a:p>
            <a:pPr algn="ctr"/>
            <a:r>
              <a:rPr lang="en-US" sz="2400" dirty="0">
                <a:solidFill>
                  <a:srgbClr val="154072"/>
                </a:solidFill>
                <a:latin typeface="Arial Black"/>
                <a:ea typeface="Arial Black" charset="0"/>
                <a:cs typeface="Arial Black" charset="0"/>
              </a:rPr>
              <a:t>12 weeks: August 12 – November 3 </a:t>
            </a:r>
          </a:p>
          <a:p>
            <a:endParaRPr lang="en-US" sz="3600" dirty="0">
              <a:solidFill>
                <a:srgbClr val="154072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16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TO QUALIFY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Scouts earn one (1) entry for </a:t>
            </a:r>
            <a:r>
              <a:rPr lang="en-US" sz="1600" u="sng" dirty="0"/>
              <a:t>every</a:t>
            </a:r>
            <a:r>
              <a:rPr lang="en-US" sz="1600" dirty="0"/>
              <a:t> $100 in credit card sales (App + Trails-End.com) each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Note: The storefront split calculation set by the unit leader will impact credit card credit.</a:t>
            </a:r>
          </a:p>
          <a:p>
            <a:pPr lvl="0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6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REWARDS FOR 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(1) family vacation awarded as a $2,500 Visa Gift Card each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 to 1,750 $10 Amazon.com Gift Cards rewarded as “Instant Wins” awarded each week.</a:t>
            </a:r>
          </a:p>
          <a:p>
            <a:pPr lvl="0"/>
            <a:endParaRPr lang="en-US" sz="16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6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SELECTION AND FULFILLMENT OF REWARDS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Winners will be randomly selected; nationally for vacation winners and regionally for instant winners.</a:t>
            </a:r>
            <a:endParaRPr lang="en-US" sz="16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Winning Scouts claim Amazon.com Gift Cards in their Trail’s End Scout accounts.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Visa Gift Cards mailed to winners by Trail’s End.</a:t>
            </a:r>
          </a:p>
          <a:p>
            <a:pPr lvl="0"/>
            <a:endParaRPr lang="en-US" sz="14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*Up to $20,000 of Rewards each week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4A433F8-06CA-49DD-AC57-D06A90DA99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513470"/>
            <a:ext cx="1693919" cy="21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28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27EB137-52CB-45AF-9C5C-2F3F7F1C76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6" t="27358" r="15521" b="26105"/>
          <a:stretch/>
        </p:blipFill>
        <p:spPr>
          <a:xfrm>
            <a:off x="397666" y="1152499"/>
            <a:ext cx="1880107" cy="18193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026A5B-5986-4104-86E1-BBD3762DD733}"/>
              </a:ext>
            </a:extLst>
          </p:cNvPr>
          <p:cNvSpPr/>
          <p:nvPr/>
        </p:nvSpPr>
        <p:spPr>
          <a:xfrm>
            <a:off x="2057400" y="1371600"/>
            <a:ext cx="969208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26">
              <a:lnSpc>
                <a:spcPct val="80000"/>
              </a:lnSpc>
              <a:defRPr sz="1800"/>
            </a:pPr>
            <a:r>
              <a:rPr lang="en-US" sz="3400" b="1" kern="0" dirty="0">
                <a:solidFill>
                  <a:srgbClr val="154072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FREE SHIPPING ON ALL ONLINE ORDERS!</a:t>
            </a:r>
          </a:p>
          <a:p>
            <a:pPr algn="ctr" defTabSz="412626">
              <a:lnSpc>
                <a:spcPct val="80000"/>
              </a:lnSpc>
              <a:defRPr sz="1800"/>
            </a:pPr>
            <a:endParaRPr lang="en-US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algn="ctr" defTabSz="412626">
              <a:lnSpc>
                <a:spcPct val="80000"/>
              </a:lnSpc>
              <a:defRPr sz="1800"/>
            </a:pPr>
            <a:r>
              <a:rPr lang="en-US" sz="2000" b="1" kern="0" dirty="0">
                <a:ea typeface="Helvetica Neue Condensed Black" charset="0"/>
                <a:cs typeface="Helvetica Neue Condensed Black" charset="0"/>
                <a:sym typeface="BebasNeueRegular"/>
              </a:rPr>
              <a:t>2018 Proven Results: </a:t>
            </a: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Nationally,</a:t>
            </a:r>
            <a:r>
              <a:rPr lang="en-US" sz="2000" b="1" kern="0" dirty="0">
                <a:ea typeface="Helvetica Neue Condensed Black" charset="0"/>
                <a:cs typeface="Helvetica Neue Condensed Black" charset="0"/>
                <a:sym typeface="BebasNeueRegular"/>
              </a:rPr>
              <a:t> </a:t>
            </a: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online</a:t>
            </a:r>
            <a:r>
              <a:rPr lang="en-US" sz="2000" b="1" kern="0" dirty="0">
                <a:ea typeface="Helvetica Neue Condensed Black" charset="0"/>
                <a:cs typeface="Helvetica Neue Condensed Black" charset="0"/>
                <a:sym typeface="BebasNeueRegular"/>
              </a:rPr>
              <a:t> </a:t>
            </a: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continues to grow at 28%.</a:t>
            </a:r>
          </a:p>
          <a:p>
            <a:pPr algn="ctr" defTabSz="412626">
              <a:lnSpc>
                <a:spcPct val="80000"/>
              </a:lnSpc>
              <a:defRPr sz="1800"/>
            </a:pPr>
            <a:endParaRPr lang="en-US" sz="2000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r>
              <a:rPr lang="en-US" sz="2000" b="1" kern="0" dirty="0">
                <a:solidFill>
                  <a:srgbClr val="FF000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BENEFITS FOR UNITS</a:t>
            </a:r>
            <a:endParaRPr lang="en-US" sz="2000" kern="0" dirty="0">
              <a:solidFill>
                <a:srgbClr val="FF000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No risk of excess inventory.</a:t>
            </a: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No handling product.</a:t>
            </a: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No cash collection.</a:t>
            </a: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No extra work!</a:t>
            </a:r>
          </a:p>
          <a:p>
            <a:pPr defTabSz="412626">
              <a:lnSpc>
                <a:spcPct val="80000"/>
              </a:lnSpc>
              <a:defRPr sz="1800"/>
            </a:pPr>
            <a:endParaRPr lang="en-US" sz="2000" kern="0" dirty="0"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412626">
              <a:lnSpc>
                <a:spcPct val="80000"/>
              </a:lnSpc>
              <a:defRPr sz="1800"/>
            </a:pPr>
            <a:r>
              <a:rPr lang="en-US" sz="2000" b="1" kern="0" dirty="0">
                <a:solidFill>
                  <a:srgbClr val="154072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BENEFITS FOR SCOUTS</a:t>
            </a: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Higher sales - average online sale $73 vs $22 face-to-face.</a:t>
            </a: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More product variety.</a:t>
            </a: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Sales count toward Trail’s End Rewards and Scholarship.</a:t>
            </a:r>
          </a:p>
          <a:p>
            <a:pPr marL="669721" lvl="1" indent="-285750" defTabSz="412626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Access to special TE online promotions and rewards.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E0767-9633-4528-BBCA-E1FC684B0078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TRAIL’S END ONLINE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7E7EF-1B73-4886-A1A6-5B0DA08A65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AA8D2284-C61B-4945-931F-279735D593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13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PRODUCTS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29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77248-9D26-4001-8591-E7B0147E39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D97A35DF-A7E7-4A3B-9A84-27F5F62536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50BB40-7902-4633-9357-83D29D0FC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566" y="986474"/>
            <a:ext cx="7530868" cy="57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1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88327" y="230522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THANK YOU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1388326" y="1676400"/>
            <a:ext cx="592687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YOU’VE RAISED OVER $4 BILLION FOR SCOUTING SINCE 1980!</a:t>
            </a: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Thank you for your allowing us to partner with you and your Scouts to raise the funds needed to deliver the promise of Scouting for over 39 years. </a:t>
            </a:r>
          </a:p>
          <a:p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Great job!</a:t>
            </a:r>
            <a:endParaRPr lang="en-US" sz="15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pPr lvl="0"/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3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8E50E-7D41-8940-81C5-CEEEBA2A1F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89" y="1592330"/>
            <a:ext cx="3889711" cy="4679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17D100-488A-49F2-A26F-8D4CA0A047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40230957-1E4A-4AC4-8BBE-0D27EB9D46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13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30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7660B-E79B-47E1-A032-E6A7E58CD3C5}"/>
              </a:ext>
            </a:extLst>
          </p:cNvPr>
          <p:cNvSpPr txBox="1"/>
          <p:nvPr/>
        </p:nvSpPr>
        <p:spPr>
          <a:xfrm>
            <a:off x="1371600" y="271620"/>
            <a:ext cx="7173139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YOUR UNIT EARNS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9CD51-F9FC-4B39-84C8-E81E3F5058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7BFFBF7E-8C5D-456C-9CD6-99DD02000E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EF32F0-F878-4C94-8EB0-2F03888BB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40898"/>
              </p:ext>
            </p:extLst>
          </p:nvPr>
        </p:nvGraphicFramePr>
        <p:xfrm>
          <a:off x="1371600" y="1295400"/>
          <a:ext cx="9753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07039090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10739489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lvl="1" algn="l"/>
                      <a:r>
                        <a:rPr lang="en-US" sz="2400" dirty="0">
                          <a:solidFill>
                            <a:srgbClr val="154072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Commission Type:</a:t>
                      </a:r>
                      <a:endParaRPr lang="en-US" sz="2000" dirty="0">
                        <a:solidFill>
                          <a:srgbClr val="15407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154072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Commission Percentage:</a:t>
                      </a:r>
                      <a:endParaRPr lang="en-US" sz="2400" b="1" kern="1200" dirty="0">
                        <a:solidFill>
                          <a:srgbClr val="154072"/>
                        </a:solidFill>
                        <a:latin typeface="Arial Blac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20294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Commission with Prizes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33%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Blac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16349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Commission without Prizes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36%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Blac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467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0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13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KEY DATES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31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93348F-430D-2348-A29F-FE98AC225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6825" y="5181600"/>
            <a:ext cx="5638800" cy="563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7701E7-B638-2048-A52C-015BBCFD4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9225" y="5334000"/>
            <a:ext cx="5638800" cy="563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26CF0F-DA45-434F-8DCE-DBE3FA6583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D5A0AB1A-861F-4535-86B1-8372F08A6C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797BEE-1456-47DE-8965-B1D300B0A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08085"/>
              </p:ext>
            </p:extLst>
          </p:nvPr>
        </p:nvGraphicFramePr>
        <p:xfrm>
          <a:off x="2027382" y="1447800"/>
          <a:ext cx="8128000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703909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073948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lvl="1" algn="ctr"/>
                      <a:r>
                        <a:rPr lang="en-US" sz="2400" b="1" kern="1200" dirty="0">
                          <a:solidFill>
                            <a:srgbClr val="154072"/>
                          </a:solidFill>
                          <a:latin typeface="Arial Black" charset="0"/>
                        </a:rPr>
                        <a:t>KEY DATES TO REMEMBER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154072"/>
                        </a:solidFill>
                        <a:latin typeface="Arial Blac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2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Show-N-Sell Orders Due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8/23/2019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16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Show-N-Sell Distribution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9/7/2019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46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Show-N-Sell Returns and Payment Due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10/25/2019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55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Take Order Due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10/25/2019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53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  <a:ea typeface="Arial Black" charset="0"/>
                          <a:cs typeface="Arial Black" charset="0"/>
                        </a:rPr>
                        <a:t>Take Order Distribution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11/9/2019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16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Take Order Payment Due to Council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 Black" charset="0"/>
                        </a:rPr>
                        <a:t>12/6/2019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26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0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66800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WE ARE TO HELP YOU SUCCEED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1295400" y="1524000"/>
            <a:ext cx="3962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COUNCIL CONTACT INFO</a:t>
            </a: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Helvetica Neue" charset="0"/>
              <a:cs typeface="Arial Black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Jared White: Staff Advisor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  <a:hlinkClick r:id="rId4"/>
              </a:rPr>
              <a:t>Jared.White@scouting.org</a:t>
            </a:r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217.531.0214</a:t>
            </a:r>
          </a:p>
          <a:p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	</a:t>
            </a:r>
          </a:p>
          <a:p>
            <a:endParaRPr lang="en-US" sz="2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32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93348F-430D-2348-A29F-FE98AC225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6825" y="5181600"/>
            <a:ext cx="5638800" cy="563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7701E7-B638-2048-A52C-015BBCFD4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9225" y="5334000"/>
            <a:ext cx="5638800" cy="563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6E85D8-2BB5-4C7F-99E1-082AA7F43E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09F690C2-D0B2-4017-9899-CEB026AF78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022C59-E702-472C-BDD3-273AD583B724}"/>
              </a:ext>
            </a:extLst>
          </p:cNvPr>
          <p:cNvSpPr txBox="1"/>
          <p:nvPr/>
        </p:nvSpPr>
        <p:spPr>
          <a:xfrm>
            <a:off x="6347346" y="1532021"/>
            <a:ext cx="504678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TRAILS END SUPPORT</a:t>
            </a: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Helvetica Neue" charset="0"/>
              <a:cs typeface="Arial Black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Facebook Group</a:t>
            </a:r>
          </a:p>
          <a:p>
            <a:r>
              <a:rPr lang="en-US" sz="2000" u="sng" dirty="0">
                <a:solidFill>
                  <a:srgbClr val="0563C1"/>
                </a:solidFill>
                <a:sym typeface="BebasNeueRegular"/>
              </a:rPr>
              <a:t>facebook.com/groups/</a:t>
            </a:r>
            <a:r>
              <a:rPr lang="en-US" sz="2000" u="sng" dirty="0" err="1">
                <a:solidFill>
                  <a:srgbClr val="0563C1"/>
                </a:solidFill>
                <a:sym typeface="BebasNeueRegular"/>
              </a:rPr>
              <a:t>TEPopcornCommunity</a:t>
            </a:r>
            <a:endParaRPr lang="en-US" sz="2000" u="sng" dirty="0">
              <a:solidFill>
                <a:srgbClr val="0563C1"/>
              </a:solidFill>
              <a:sym typeface="BebasNeueRegular"/>
            </a:endParaRPr>
          </a:p>
          <a:p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Trail’s End App Support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  <a:hlinkClick r:id="rId8"/>
              </a:rPr>
              <a:t>teappsupport@trails-end.com</a:t>
            </a:r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General Support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  <a:hlinkClick r:id="rId9"/>
              </a:rPr>
              <a:t>support@trails-end.com</a:t>
            </a:r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Trail’s End Representative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  <a:hlinkClick r:id="rId10"/>
              </a:rPr>
              <a:t>Jake.Kinnamon@trails-end.com</a:t>
            </a:r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	</a:t>
            </a:r>
          </a:p>
          <a:p>
            <a:endParaRPr lang="en-US" sz="2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88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959166" y="1905000"/>
            <a:ext cx="8395618" cy="3713070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lvl="0" algn="ctr"/>
            <a:r>
              <a:rPr lang="en-US" sz="5176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THANK YOU</a:t>
            </a:r>
          </a:p>
          <a:p>
            <a:pPr lvl="0" algn="ctr"/>
            <a:endParaRPr lang="en-US" sz="5176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lvl="0" algn="ctr"/>
            <a:r>
              <a:rPr lang="en-US" sz="5176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Join us on Facebook!</a:t>
            </a:r>
          </a:p>
          <a:p>
            <a:pPr algn="ctr"/>
            <a:r>
              <a:rPr lang="en-US" sz="3200" b="1" kern="0" dirty="0">
                <a:solidFill>
                  <a:schemeClr val="bg1"/>
                </a:solidFill>
                <a:ea typeface="Helvetica Neue Condensed Black" charset="0"/>
                <a:cs typeface="Helvetica Neue Condensed Black" charset="0"/>
                <a:sym typeface="BebasNeueRegular"/>
              </a:rPr>
              <a:t>facebook.com/groups/</a:t>
            </a:r>
            <a:r>
              <a:rPr lang="en-US" sz="3200" b="1" kern="0" dirty="0" err="1">
                <a:solidFill>
                  <a:schemeClr val="bg1"/>
                </a:solidFill>
                <a:ea typeface="Helvetica Neue Condensed Black" charset="0"/>
                <a:cs typeface="Helvetica Neue Condensed Black" charset="0"/>
                <a:sym typeface="BebasNeueRegular"/>
              </a:rPr>
              <a:t>TEPopcornCommunity</a:t>
            </a:r>
            <a:endParaRPr lang="en-US" sz="3200" b="1" kern="0" dirty="0">
              <a:solidFill>
                <a:schemeClr val="bg1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lvl="0" algn="ctr"/>
            <a:endParaRPr lang="id-ID" sz="5176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D8FD3-D9D7-3040-BE62-03598FC94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21256625" y="5867400"/>
            <a:ext cx="4763636" cy="42672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A8E7B-2D49-A948-86AD-D7374CEFC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21561425" y="6172200"/>
            <a:ext cx="4763636" cy="42672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A7FA3-F350-6D47-9681-D6E664FEF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21409025" y="6019800"/>
            <a:ext cx="4763636" cy="4267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150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7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71600" y="271620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IT’S FOR THE SCOUTS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1375317" y="1447800"/>
            <a:ext cx="4724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54072"/>
                </a:solidFill>
                <a:latin typeface="Arial Black" charset="0"/>
                <a:ea typeface="Arial Black" charset="0"/>
                <a:cs typeface="Arial Black" charset="0"/>
              </a:rPr>
              <a:t>2018 POPCORN UNIT COMMISSIONS $137,656</a:t>
            </a: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By selling popcorn Scouts improve their communication skills and learn goal achievement.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With the income generated from popcorn sales in 2018, we provided 30 camperships to Scouts in need, bought a new sailboat for Camp Drake, and renovated the showers at the pool for our summer camp operation.</a:t>
            </a:r>
          </a:p>
          <a:p>
            <a:pPr lvl="0"/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4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D03AB5-3A3A-44FD-9C13-B300A23B1B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DFEBA939-D409-4B0B-AC55-2BCF10113C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708FA-418C-4925-8277-97FB7A06A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673" y="2057400"/>
            <a:ext cx="5048327" cy="33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1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5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AF63B8-8433-4F4E-A764-824DD3F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C620-8211-4CB2-809F-2E317CA5F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152F2F5-2509-475B-868B-763F10DDD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DBE78-ECE7-410B-81AD-4589272EEB83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THE POPCORN SALE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FB7CFD-9306-4058-8335-F46E065C18E1}"/>
              </a:ext>
            </a:extLst>
          </p:cNvPr>
          <p:cNvSpPr/>
          <p:nvPr/>
        </p:nvSpPr>
        <p:spPr>
          <a:xfrm>
            <a:off x="1570617" y="1856468"/>
            <a:ext cx="9050766" cy="4000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154072"/>
                </a:solidFill>
                <a:latin typeface="Arial Black" panose="020B0A04020102020204" pitchFamily="34" charset="0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13866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C1C6-C557-4A8B-B326-6CE01B87299B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761EEB-BCAA-4024-AE25-24AF9279ED69}"/>
              </a:ext>
            </a:extLst>
          </p:cNvPr>
          <p:cNvSpPr/>
          <p:nvPr/>
        </p:nvSpPr>
        <p:spPr>
          <a:xfrm>
            <a:off x="1307430" y="2924467"/>
            <a:ext cx="24830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A04E4-1E54-4C6D-A573-FC8805486E23}"/>
              </a:ext>
            </a:extLst>
          </p:cNvPr>
          <p:cNvSpPr/>
          <p:nvPr/>
        </p:nvSpPr>
        <p:spPr>
          <a:xfrm>
            <a:off x="1307430" y="1645320"/>
            <a:ext cx="5791200" cy="366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9470">
              <a:lnSpc>
                <a:spcPct val="80000"/>
              </a:lnSpc>
              <a:defRPr sz="1800"/>
            </a:pPr>
            <a:endParaRPr lang="en-US" sz="1800" u="sng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BUILD A TEAM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Shared ideas, shared efforts.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Prevent burnout.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Pass down tribal knowledge.</a:t>
            </a:r>
          </a:p>
          <a:p>
            <a:pPr marL="214313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endParaRPr lang="en-US" sz="24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endParaRPr lang="en-US" sz="24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PLAN LIKE A BUSINESS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Why does your Unit sell Popcorn? 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Plan your Ideal Year of Scouting.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Calculate your IYOS Cost.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Create your Scout sales goal.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0FEFB1-557B-4C9B-8B9C-BD4117743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08" y="1954703"/>
            <a:ext cx="4648200" cy="3873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D08412-A450-4595-92C9-7B10CCEB9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CBCD4C8-668B-4514-8D7F-C8C7E4ECC8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35" name="Picture 34" descr="A drawing of a face&#10;&#10;Description automatically generated">
            <a:extLst>
              <a:ext uri="{FF2B5EF4-FFF2-40B4-BE49-F238E27FC236}">
                <a16:creationId xmlns:a16="http://schemas.microsoft.com/office/drawing/2014/main" id="{15C7A996-C633-4588-BA7F-BF469EACA3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5D622B4-3556-4BB1-8416-69664577ADD7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PLANNING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C1C6-C557-4A8B-B326-6CE01B87299B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761EEB-BCAA-4024-AE25-24AF9279ED69}"/>
              </a:ext>
            </a:extLst>
          </p:cNvPr>
          <p:cNvSpPr/>
          <p:nvPr/>
        </p:nvSpPr>
        <p:spPr>
          <a:xfrm>
            <a:off x="1307430" y="2924467"/>
            <a:ext cx="24830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A04E4-1E54-4C6D-A573-FC8805486E23}"/>
              </a:ext>
            </a:extLst>
          </p:cNvPr>
          <p:cNvSpPr/>
          <p:nvPr/>
        </p:nvSpPr>
        <p:spPr>
          <a:xfrm>
            <a:off x="1307430" y="1424650"/>
            <a:ext cx="5181600" cy="411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9470">
              <a:lnSpc>
                <a:spcPct val="80000"/>
              </a:lnSpc>
              <a:defRPr sz="1800"/>
            </a:pPr>
            <a:endParaRPr lang="en-US" sz="1800" u="sng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SELL AT STOREFRONTS</a:t>
            </a:r>
            <a:endParaRPr lang="en-US" sz="2800" kern="0" dirty="0">
              <a:solidFill>
                <a:srgbClr val="00206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One Scout per 2-Hour Shift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sym typeface="BebasNeueRegular"/>
              </a:rPr>
              <a:t>Maximize Hourly Sales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sym typeface="BebasNeueRegular"/>
              </a:rPr>
              <a:t>Use every store in your area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sym typeface="BebasNeueRegular"/>
              </a:rPr>
              <a:t>$18 Avg. Transaction, $100+/hr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sym typeface="BebasNeueRegular"/>
              </a:rPr>
              <a:t>Recruit at the Storefront!</a:t>
            </a:r>
          </a:p>
          <a:p>
            <a:pPr marL="214313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endParaRPr lang="en-US" sz="18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RECRUITING</a:t>
            </a:r>
            <a:endParaRPr lang="en-US" sz="2800" kern="0" dirty="0">
              <a:solidFill>
                <a:srgbClr val="00206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We’re already selling Scouting!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Scouts recruiting Scouts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Have flyers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Interest list</a:t>
            </a:r>
            <a:endParaRPr lang="en-US" sz="2400" kern="0" dirty="0"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endParaRPr lang="en-US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D1A8CE-3179-4FAF-AE2B-44A175B673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79" y="1868397"/>
            <a:ext cx="4372521" cy="36437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0C6487-E4C0-49F4-B88C-688F0A3C6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94A687-9D7E-4C56-B2DF-14A2C77B65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35" name="Picture 34" descr="A drawing of a face&#10;&#10;Description automatically generated">
            <a:extLst>
              <a:ext uri="{FF2B5EF4-FFF2-40B4-BE49-F238E27FC236}">
                <a16:creationId xmlns:a16="http://schemas.microsoft.com/office/drawing/2014/main" id="{00AF4622-10DD-49A2-B667-4A8BD460C9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C3ABAD-0C96-46B2-ACE8-39C1FA27D33C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STOREFRONT SALES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C1C6-C557-4A8B-B326-6CE01B87299B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761EEB-BCAA-4024-AE25-24AF9279ED69}"/>
              </a:ext>
            </a:extLst>
          </p:cNvPr>
          <p:cNvSpPr/>
          <p:nvPr/>
        </p:nvSpPr>
        <p:spPr>
          <a:xfrm>
            <a:off x="1307430" y="2924467"/>
            <a:ext cx="24830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A04E4-1E54-4C6D-A573-FC8805486E23}"/>
              </a:ext>
            </a:extLst>
          </p:cNvPr>
          <p:cNvSpPr/>
          <p:nvPr/>
        </p:nvSpPr>
        <p:spPr>
          <a:xfrm>
            <a:off x="1219200" y="1426334"/>
            <a:ext cx="6248400" cy="443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9470">
              <a:lnSpc>
                <a:spcPct val="80000"/>
              </a:lnSpc>
              <a:defRPr sz="1800"/>
            </a:pPr>
            <a:endParaRPr lang="en-US" sz="1800" u="sng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DOOR TO DOOR</a:t>
            </a:r>
            <a:endParaRPr lang="en-US" sz="2800" kern="0" dirty="0">
              <a:solidFill>
                <a:srgbClr val="00206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Neighbors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sym typeface="BebasNeueRegular"/>
              </a:rPr>
              <a:t>$28 Avg. Transaction, $100/</a:t>
            </a:r>
            <a:r>
              <a:rPr lang="en-US" sz="2400" kern="0" dirty="0" err="1">
                <a:sym typeface="BebasNeueRegular"/>
              </a:rPr>
              <a:t>hr</a:t>
            </a:r>
            <a:endParaRPr lang="en-US" sz="2400" kern="0" dirty="0">
              <a:sym typeface="BebasNeueRegular"/>
            </a:endParaRPr>
          </a:p>
          <a:p>
            <a:pPr marL="214313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endParaRPr lang="en-US" sz="18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endParaRPr lang="en-US" sz="18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FRIENDS,FAMILY, WORKPLACE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Door to Door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kern="0" dirty="0">
                <a:ea typeface="Helvetica Neue Condensed Black" charset="0"/>
                <a:cs typeface="Helvetica Neue Condensed Black" charset="0"/>
                <a:sym typeface="BebasNeueRegular"/>
              </a:rPr>
              <a:t>Friends &amp; Family, Workplace</a:t>
            </a:r>
          </a:p>
          <a:p>
            <a:pPr defTabSz="309470">
              <a:lnSpc>
                <a:spcPct val="80000"/>
              </a:lnSpc>
              <a:defRPr sz="1800"/>
            </a:pPr>
            <a:endParaRPr lang="en-US" sz="1800" kern="0" dirty="0">
              <a:solidFill>
                <a:srgbClr val="002060"/>
              </a:solidFill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800" b="1" kern="0" dirty="0">
                <a:solidFill>
                  <a:srgbClr val="002060"/>
                </a:solidFill>
                <a:latin typeface="Arial Black" panose="020B0A04020102020204" pitchFamily="34" charset="0"/>
                <a:sym typeface="BebasNeueRegular"/>
              </a:rPr>
              <a:t>BLITZ DAYS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Dens &amp; Patrols are assigned neighborhoods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Top Selling Den incentive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Social gathering after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BE38DE-B5E8-48A9-A24D-2BAA38CEA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40" y="2209800"/>
            <a:ext cx="4831460" cy="3070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2E6FA3-EF23-4C89-89D2-BED0B8D70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E91DD3-C57C-4BD1-8B23-FA161237F6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35" name="Picture 34" descr="A drawing of a face&#10;&#10;Description automatically generated">
            <a:extLst>
              <a:ext uri="{FF2B5EF4-FFF2-40B4-BE49-F238E27FC236}">
                <a16:creationId xmlns:a16="http://schemas.microsoft.com/office/drawing/2014/main" id="{5B7C74EC-FE73-41E2-902C-27C94AD7A5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7A39DEB-3F59-49D7-8FB2-6B2CF3265379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PERSONAL SALES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C1C6-C557-4A8B-B326-6CE01B87299B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A04E4-1E54-4C6D-A573-FC8805486E23}"/>
              </a:ext>
            </a:extLst>
          </p:cNvPr>
          <p:cNvSpPr/>
          <p:nvPr/>
        </p:nvSpPr>
        <p:spPr>
          <a:xfrm>
            <a:off x="1371600" y="1104165"/>
            <a:ext cx="7467600" cy="5170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9470">
              <a:lnSpc>
                <a:spcPct val="80000"/>
              </a:lnSpc>
              <a:defRPr sz="1800"/>
            </a:pPr>
            <a:endParaRPr lang="en-US" sz="1800" u="sng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FREE SHIPPING ON ALL ONLINE ORDERS!</a:t>
            </a:r>
            <a:endParaRPr lang="en-US" sz="2400" kern="0" dirty="0">
              <a:solidFill>
                <a:srgbClr val="00206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In 2018, the average online transaction was $73.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The average Scout that sold online averaged over $200 in online sales!</a:t>
            </a:r>
          </a:p>
          <a:p>
            <a:pPr marL="214313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endParaRPr lang="en-US" sz="2800" b="1" kern="0" dirty="0">
              <a:solidFill>
                <a:srgbClr val="002060"/>
              </a:solidFill>
              <a:latin typeface="Arial Black" panose="020B0A04020102020204" pitchFamily="34" charset="0"/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002060"/>
                </a:solidFill>
                <a:latin typeface="Arial Black" panose="020B0A04020102020204" pitchFamily="34" charset="0"/>
                <a:sym typeface="BebasNeueRegular"/>
              </a:rPr>
              <a:t>CREATE ACCOUNTS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Scouts need an account to sell online.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Consider an account creation incentive.</a:t>
            </a:r>
          </a:p>
          <a:p>
            <a:pPr algn="ctr" defTabSz="309470">
              <a:lnSpc>
                <a:spcPct val="80000"/>
              </a:lnSpc>
              <a:defRPr sz="1800"/>
            </a:pPr>
            <a:endParaRPr lang="en-US" sz="1800" u="sng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defTabSz="309470">
              <a:lnSpc>
                <a:spcPct val="80000"/>
              </a:lnSpc>
              <a:defRPr sz="1800"/>
            </a:pPr>
            <a:r>
              <a:rPr lang="en-US" sz="2400" b="1" kern="0" dirty="0">
                <a:solidFill>
                  <a:srgbClr val="002060"/>
                </a:solidFill>
                <a:latin typeface="Arial Black" panose="020B0A04020102020204" pitchFamily="34" charset="0"/>
                <a:ea typeface="Helvetica Neue Condensed Black" charset="0"/>
                <a:cs typeface="Helvetica Neue Condensed Black" charset="0"/>
                <a:sym typeface="BebasNeueRegular"/>
              </a:rPr>
              <a:t>SHARING</a:t>
            </a:r>
            <a:endParaRPr lang="en-US" sz="2400" kern="0" dirty="0">
              <a:solidFill>
                <a:srgbClr val="002060"/>
              </a:solidFill>
              <a:latin typeface="Arial Black" panose="020B0A04020102020204" pitchFamily="34" charset="0"/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Sharing drives sales.</a:t>
            </a:r>
          </a:p>
          <a:p>
            <a:pPr marL="941184" lvl="2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Facebook</a:t>
            </a:r>
          </a:p>
          <a:p>
            <a:pPr marL="941184" lvl="2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Email</a:t>
            </a:r>
          </a:p>
          <a:p>
            <a:pPr marL="941184" lvl="2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Text</a:t>
            </a:r>
          </a:p>
          <a:p>
            <a:pPr marL="941184" lvl="2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Twitter, LinkedIN, etc</a:t>
            </a:r>
          </a:p>
          <a:p>
            <a:pPr marL="598284" lvl="1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b="1" kern="0" dirty="0">
                <a:ea typeface="Helvetica Neue Condensed Black" charset="0"/>
                <a:cs typeface="Helvetica Neue Condensed Black" charset="0"/>
                <a:sym typeface="BebasNeueRegular"/>
              </a:rPr>
              <a:t>“Sharing Sunday” </a:t>
            </a: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– Every Scout shares their online page every Sunday throughout the sale. Average share is </a:t>
            </a:r>
            <a:r>
              <a:rPr lang="en-US" sz="2000" b="1" kern="0" dirty="0">
                <a:ea typeface="Helvetica Neue Condensed Black" charset="0"/>
                <a:cs typeface="Helvetica Neue Condensed Black" charset="0"/>
                <a:sym typeface="BebasNeueRegular"/>
              </a:rPr>
              <a:t>$33 </a:t>
            </a:r>
            <a:r>
              <a:rPr lang="en-US" sz="2000" kern="0" dirty="0">
                <a:ea typeface="Helvetica Neue Condensed Black" charset="0"/>
                <a:cs typeface="Helvetica Neue Condensed Black" charset="0"/>
                <a:sym typeface="BebasNeueRegular"/>
              </a:rPr>
              <a:t>nationwide.</a:t>
            </a:r>
          </a:p>
          <a:p>
            <a:pPr defTabSz="309470">
              <a:lnSpc>
                <a:spcPct val="80000"/>
              </a:lnSpc>
              <a:defRPr sz="1800"/>
            </a:pPr>
            <a:endParaRPr lang="en-US" sz="1800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  <a:p>
            <a:pPr marL="214313" indent="-214313" defTabSz="309470">
              <a:lnSpc>
                <a:spcPct val="80000"/>
              </a:lnSpc>
              <a:buFont typeface="Arial" panose="020B0604020202020204" pitchFamily="34" charset="0"/>
              <a:buChar char="•"/>
              <a:defRPr sz="1800"/>
            </a:pPr>
            <a:endParaRPr lang="en-US" sz="1800" kern="0" dirty="0">
              <a:solidFill>
                <a:srgbClr val="002060"/>
              </a:solidFill>
              <a:ea typeface="Helvetica Neue Condensed Black" charset="0"/>
              <a:cs typeface="Helvetica Neue Condensed Black" charset="0"/>
              <a:sym typeface="BebasNeueRegular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320AE6-737C-40A5-A8AF-3D112B6DFF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76200"/>
            <a:ext cx="783496" cy="830335"/>
          </a:xfrm>
          <a:prstGeom prst="rect">
            <a:avLst/>
          </a:prstGeom>
        </p:spPr>
      </p:pic>
      <p:pic>
        <p:nvPicPr>
          <p:cNvPr id="34" name="Picture 33" descr="A drawing of a face&#10;&#10;Description automatically generated">
            <a:extLst>
              <a:ext uri="{FF2B5EF4-FFF2-40B4-BE49-F238E27FC236}">
                <a16:creationId xmlns:a16="http://schemas.microsoft.com/office/drawing/2014/main" id="{7CCF2C22-7E5F-48B1-9FD7-8A3471723F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77771"/>
            <a:ext cx="1333928" cy="68374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0104DAA-632E-4C09-BB03-B5ED4907C2DC}"/>
              </a:ext>
            </a:extLst>
          </p:cNvPr>
          <p:cNvSpPr txBox="1"/>
          <p:nvPr/>
        </p:nvSpPr>
        <p:spPr>
          <a:xfrm>
            <a:off x="1371600" y="271620"/>
            <a:ext cx="10134600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ONLINE SALES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98CD7B-A275-4B91-846D-04436D7A4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760" y="986491"/>
            <a:ext cx="13578543" cy="37718"/>
          </a:xfrm>
          <a:prstGeom prst="rect">
            <a:avLst/>
          </a:prstGeom>
        </p:spPr>
      </p:pic>
      <p:pic>
        <p:nvPicPr>
          <p:cNvPr id="37" name="Picture 36" descr="Image result for free shipping image">
            <a:extLst>
              <a:ext uri="{FF2B5EF4-FFF2-40B4-BE49-F238E27FC236}">
                <a16:creationId xmlns:a16="http://schemas.microsoft.com/office/drawing/2014/main" id="{E47CA59D-A5CE-48DA-866F-624BDBF3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76" y="2554893"/>
            <a:ext cx="3157919" cy="21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BD4633-187F-460F-BFD2-BFD51C53CE68}" vid="{546874FB-049E-4B31-8BEB-CCDBE8C5F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9DF0F2C285A45AEA1F410F3FB3AC9" ma:contentTypeVersion="8" ma:contentTypeDescription="Create a new document." ma:contentTypeScope="" ma:versionID="3b355af591a09f32e6b9344e6b4f8b95">
  <xsd:schema xmlns:xsd="http://www.w3.org/2001/XMLSchema" xmlns:xs="http://www.w3.org/2001/XMLSchema" xmlns:p="http://schemas.microsoft.com/office/2006/metadata/properties" xmlns:ns2="f831c49b-abe0-466b-a5a9-1debb466c650" xmlns:ns3="58974351-2ced-44ba-adf9-ecf10be0fa2c" targetNamespace="http://schemas.microsoft.com/office/2006/metadata/properties" ma:root="true" ma:fieldsID="e8c7ebe5fe97293bd767a2b1bc11087d" ns2:_="" ns3:_="">
    <xsd:import namespace="f831c49b-abe0-466b-a5a9-1debb466c650"/>
    <xsd:import namespace="58974351-2ced-44ba-adf9-ecf10be0f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1c49b-abe0-466b-a5a9-1debb466c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74351-2ced-44ba-adf9-ecf10be0f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221091-D550-481B-B2DA-E98B3B7E94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F70ABB-030D-46E2-B296-CC6F6FCE96C0}">
  <ds:schemaRefs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f831c49b-abe0-466b-a5a9-1debb466c650"/>
    <ds:schemaRef ds:uri="http://schemas.microsoft.com/office/2006/documentManagement/types"/>
    <ds:schemaRef ds:uri="58974351-2ced-44ba-adf9-ecf10be0fa2c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2491F36-FE82-46A0-8FA3-35C724B43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1c49b-abe0-466b-a5a9-1debb466c650"/>
    <ds:schemaRef ds:uri="58974351-2ced-44ba-adf9-ecf10be0f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220592</TotalTime>
  <Words>1537</Words>
  <Application>Microsoft Office PowerPoint</Application>
  <PresentationFormat>Widescreen</PresentationFormat>
  <Paragraphs>373</Paragraphs>
  <Slides>33</Slides>
  <Notes>33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Helvetica Neue</vt:lpstr>
      <vt:lpstr>Helvetica Neue Condensed Black</vt:lpstr>
      <vt:lpstr>Lato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Jared White</cp:lastModifiedBy>
  <cp:revision>3954</cp:revision>
  <cp:lastPrinted>2018-06-08T01:47:14Z</cp:lastPrinted>
  <dcterms:created xsi:type="dcterms:W3CDTF">2014-11-12T21:47:38Z</dcterms:created>
  <dcterms:modified xsi:type="dcterms:W3CDTF">2019-08-08T01:47:45Z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0x0101003659DF0F2C285A45AEA1F410F3FB3AC9</vt:lpwstr>
  </property>
  <property fmtid="{D5CDD505-2E9C-101B-9397-08002B2CF9AE}" pid="3" name="Order">
    <vt:r8>542800</vt:r8>
  </property>
</Properties>
</file>